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325" r:id="rId3"/>
    <p:sldId id="313" r:id="rId4"/>
    <p:sldId id="314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4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11" autoAdjust="0"/>
  </p:normalViewPr>
  <p:slideViewPr>
    <p:cSldViewPr showGuides="1">
      <p:cViewPr varScale="1">
        <p:scale>
          <a:sx n="105" d="100"/>
          <a:sy n="105" d="100"/>
        </p:scale>
        <p:origin x="834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meragetalks.merageinstitute.org/zoom-meetings/starting-and-growing-your-revenue-engine-dionne-mej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8002" y="1870494"/>
            <a:ext cx="8229600" cy="2895600"/>
          </a:xfrm>
        </p:spPr>
        <p:txBody>
          <a:bodyPr/>
          <a:lstStyle/>
          <a:p>
            <a:r>
              <a:rPr lang="en-US" dirty="0"/>
              <a:t>Merage Talks 2023</a:t>
            </a:r>
          </a:p>
        </p:txBody>
      </p:sp>
      <p:pic>
        <p:nvPicPr>
          <p:cNvPr id="5" name="Picture 4" descr="A blue and red logo&#10;&#10;Description automatically generated">
            <a:extLst>
              <a:ext uri="{FF2B5EF4-FFF2-40B4-BE49-F238E27FC236}">
                <a16:creationId xmlns:a16="http://schemas.microsoft.com/office/drawing/2014/main" id="{C304C5A1-2691-31ED-B546-7BB17E765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492963"/>
            <a:ext cx="2590800" cy="22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August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994586"/>
              </p:ext>
            </p:extLst>
          </p:nvPr>
        </p:nvGraphicFramePr>
        <p:xfrm>
          <a:off x="671122" y="1143000"/>
          <a:ext cx="10058400" cy="20968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Neil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Rogachevsky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Israel's Declaration of Independence: The History and Political Theory of the Nation's Founding Moment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Adi SJ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Boosting Team Ideation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3" name="Picture 2" descr="A person in a tie&#10;&#10;Description automatically generated">
            <a:extLst>
              <a:ext uri="{FF2B5EF4-FFF2-40B4-BE49-F238E27FC236}">
                <a16:creationId xmlns:a16="http://schemas.microsoft.com/office/drawing/2014/main" id="{9958273F-2658-2C6D-ADE0-64AF8E41D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3733800"/>
            <a:ext cx="2795032" cy="2343069"/>
          </a:xfrm>
          <a:prstGeom prst="rect">
            <a:avLst/>
          </a:prstGeom>
        </p:spPr>
      </p:pic>
      <p:pic>
        <p:nvPicPr>
          <p:cNvPr id="5" name="Picture 4" descr="A blue and white flyer with a person&#10;&#10;Description automatically generated">
            <a:extLst>
              <a:ext uri="{FF2B5EF4-FFF2-40B4-BE49-F238E27FC236}">
                <a16:creationId xmlns:a16="http://schemas.microsoft.com/office/drawing/2014/main" id="{D8053C16-F9F5-6C2A-5D32-C7DF9BADE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52" y="3733800"/>
            <a:ext cx="2795032" cy="23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September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6192438"/>
              </p:ext>
            </p:extLst>
          </p:nvPr>
        </p:nvGraphicFramePr>
        <p:xfrm>
          <a:off x="379412" y="1143000"/>
          <a:ext cx="10744200" cy="21884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93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158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Dionne </a:t>
                      </a:r>
                      <a:r>
                        <a:rPr lang="en-US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Mejer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Starting and Growing your Revenue Engine</a:t>
                      </a:r>
                      <a:endParaRPr lang="en-US" sz="24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Mark Fowler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Revolutionary Conversations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4" name="Picture 3" descr="A blue and white card with a person's face&#10;&#10;Description automatically generated">
            <a:extLst>
              <a:ext uri="{FF2B5EF4-FFF2-40B4-BE49-F238E27FC236}">
                <a16:creationId xmlns:a16="http://schemas.microsoft.com/office/drawing/2014/main" id="{E7A97B66-07FD-B2E5-4085-4F0EDE219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3733800"/>
            <a:ext cx="29996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Oct/Nov/Dec 2023</a:t>
            </a:r>
          </a:p>
        </p:txBody>
      </p: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F6C187-8910-613E-ABFF-89C22239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212" y="1905000"/>
            <a:ext cx="11277599" cy="4419600"/>
          </a:xfrm>
        </p:spPr>
        <p:txBody>
          <a:bodyPr>
            <a:normAutofit/>
          </a:bodyPr>
          <a:lstStyle/>
          <a:p>
            <a:r>
              <a:rPr lang="en-US" sz="4800" dirty="0"/>
              <a:t>4 Planned Merage talks were postponed to 2024 due to the Oct 7</a:t>
            </a:r>
            <a:r>
              <a:rPr lang="en-US" sz="4800" baseline="30000" dirty="0"/>
              <a:t>th</a:t>
            </a:r>
            <a:r>
              <a:rPr lang="en-US" sz="4800" dirty="0"/>
              <a:t> attack and war</a:t>
            </a:r>
          </a:p>
        </p:txBody>
      </p:sp>
    </p:spTree>
    <p:extLst>
      <p:ext uri="{BB962C8B-B14F-4D97-AF65-F5344CB8AC3E}">
        <p14:creationId xmlns:p14="http://schemas.microsoft.com/office/powerpoint/2010/main" val="32290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F636-7DE3-5459-F15A-6A90EB84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381000"/>
            <a:ext cx="9134391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23 Merage Talk</a:t>
            </a:r>
          </a:p>
        </p:txBody>
      </p:sp>
      <p:pic>
        <p:nvPicPr>
          <p:cNvPr id="4" name="Picture 3" descr="A blue and red logo&#10;&#10;Description automatically generated">
            <a:extLst>
              <a:ext uri="{FF2B5EF4-FFF2-40B4-BE49-F238E27FC236}">
                <a16:creationId xmlns:a16="http://schemas.microsoft.com/office/drawing/2014/main" id="{65D04F78-EF06-2F67-EDE5-4F2096E2C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5" name="Picture 4" descr="A blue and white card with a blue and white logo&#10;&#10;Description automatically generated">
            <a:extLst>
              <a:ext uri="{FF2B5EF4-FFF2-40B4-BE49-F238E27FC236}">
                <a16:creationId xmlns:a16="http://schemas.microsoft.com/office/drawing/2014/main" id="{40B29092-22F1-2E93-F70D-4AED333E2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84" y="1090431"/>
            <a:ext cx="1360234" cy="1140281"/>
          </a:xfrm>
          <a:prstGeom prst="rect">
            <a:avLst/>
          </a:prstGeom>
        </p:spPr>
      </p:pic>
      <p:pic>
        <p:nvPicPr>
          <p:cNvPr id="6" name="Picture 5" descr="A poster with a person on it&#10;&#10;Description automatically generated">
            <a:extLst>
              <a:ext uri="{FF2B5EF4-FFF2-40B4-BE49-F238E27FC236}">
                <a16:creationId xmlns:a16="http://schemas.microsoft.com/office/drawing/2014/main" id="{341A2B77-43BE-F402-1EC6-02E16D865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33" y="5492812"/>
            <a:ext cx="1453620" cy="1218567"/>
          </a:xfrm>
          <a:prstGeom prst="rect">
            <a:avLst/>
          </a:prstGeom>
        </p:spPr>
      </p:pic>
      <p:pic>
        <p:nvPicPr>
          <p:cNvPr id="7" name="Picture 6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50D30B5B-2A7B-4ACB-3140-5349FF373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29" y="4001049"/>
            <a:ext cx="1520163" cy="1274349"/>
          </a:xfrm>
          <a:prstGeom prst="rect">
            <a:avLst/>
          </a:prstGeom>
        </p:spPr>
      </p:pic>
      <p:pic>
        <p:nvPicPr>
          <p:cNvPr id="8" name="Picture 7" descr="A blue and white background with a person in a suit&#10;&#10;Description automatically generated">
            <a:extLst>
              <a:ext uri="{FF2B5EF4-FFF2-40B4-BE49-F238E27FC236}">
                <a16:creationId xmlns:a16="http://schemas.microsoft.com/office/drawing/2014/main" id="{6A56A72C-76D9-3523-9BAF-203760F13A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27" y="5544899"/>
            <a:ext cx="1449807" cy="1215370"/>
          </a:xfrm>
          <a:prstGeom prst="rect">
            <a:avLst/>
          </a:prstGeom>
        </p:spPr>
      </p:pic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335FAADB-7F3A-C001-DEF0-104B07781F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50" y="2424537"/>
            <a:ext cx="1507065" cy="1263370"/>
          </a:xfrm>
          <a:prstGeom prst="rect">
            <a:avLst/>
          </a:prstGeom>
        </p:spPr>
      </p:pic>
      <p:pic>
        <p:nvPicPr>
          <p:cNvPr id="10" name="Picture 9" descr="A person with purple hair and blue and white background&#10;&#10;Description automatically generated">
            <a:extLst>
              <a:ext uri="{FF2B5EF4-FFF2-40B4-BE49-F238E27FC236}">
                <a16:creationId xmlns:a16="http://schemas.microsoft.com/office/drawing/2014/main" id="{97512803-54EB-AA8C-550E-8BC2CE2CCB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09" y="2414076"/>
            <a:ext cx="1609084" cy="1348891"/>
          </a:xfrm>
          <a:prstGeom prst="rect">
            <a:avLst/>
          </a:prstGeom>
        </p:spPr>
      </p:pic>
      <p:pic>
        <p:nvPicPr>
          <p:cNvPr id="11" name="Picture 10" descr="A blue and white flyer with a person's face&#10;&#10;Description automatically generated">
            <a:extLst>
              <a:ext uri="{FF2B5EF4-FFF2-40B4-BE49-F238E27FC236}">
                <a16:creationId xmlns:a16="http://schemas.microsoft.com/office/drawing/2014/main" id="{9587C9EE-A295-BB3D-C489-AB0FA5097E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98" y="5492814"/>
            <a:ext cx="1453617" cy="1218565"/>
          </a:xfrm>
          <a:prstGeom prst="rect">
            <a:avLst/>
          </a:prstGeom>
        </p:spPr>
      </p:pic>
      <p:pic>
        <p:nvPicPr>
          <p:cNvPr id="12" name="Picture 11" descr="A blue and white card with a person's head&#10;&#10;Description automatically generated">
            <a:extLst>
              <a:ext uri="{FF2B5EF4-FFF2-40B4-BE49-F238E27FC236}">
                <a16:creationId xmlns:a16="http://schemas.microsoft.com/office/drawing/2014/main" id="{84F38DB7-B3C4-2486-1F17-D78B7F46FC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55" y="2495104"/>
            <a:ext cx="1563658" cy="1310811"/>
          </a:xfrm>
          <a:prstGeom prst="rect">
            <a:avLst/>
          </a:prstGeom>
        </p:spPr>
      </p:pic>
      <p:pic>
        <p:nvPicPr>
          <p:cNvPr id="13" name="Picture 12" descr="A blue and white flyer with a person's face&#10;&#10;Description automatically generated">
            <a:extLst>
              <a:ext uri="{FF2B5EF4-FFF2-40B4-BE49-F238E27FC236}">
                <a16:creationId xmlns:a16="http://schemas.microsoft.com/office/drawing/2014/main" id="{CA6799D8-C349-869F-A623-CFFB9403D5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39" y="1121071"/>
            <a:ext cx="1360235" cy="1140282"/>
          </a:xfrm>
          <a:prstGeom prst="rect">
            <a:avLst/>
          </a:prstGeom>
        </p:spPr>
      </p:pic>
      <p:pic>
        <p:nvPicPr>
          <p:cNvPr id="14" name="Picture 13" descr="A white and blue flyer with text&#10;&#10;Description automatically generated">
            <a:extLst>
              <a:ext uri="{FF2B5EF4-FFF2-40B4-BE49-F238E27FC236}">
                <a16:creationId xmlns:a16="http://schemas.microsoft.com/office/drawing/2014/main" id="{D07C3E27-3239-1FE6-E12C-C0AF9E1B37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0" y="4001049"/>
            <a:ext cx="1393819" cy="1168435"/>
          </a:xfrm>
          <a:prstGeom prst="rect">
            <a:avLst/>
          </a:prstGeom>
        </p:spPr>
      </p:pic>
      <p:pic>
        <p:nvPicPr>
          <p:cNvPr id="15" name="Picture 14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8A60177F-4763-7AC0-BCFB-EBF549B95E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82" y="3944774"/>
            <a:ext cx="1453618" cy="1218565"/>
          </a:xfrm>
          <a:prstGeom prst="rect">
            <a:avLst/>
          </a:prstGeom>
        </p:spPr>
      </p:pic>
      <p:pic>
        <p:nvPicPr>
          <p:cNvPr id="16" name="Picture 15" descr="A white and blue cover with a person&#10;&#10;Description automatically generated">
            <a:extLst>
              <a:ext uri="{FF2B5EF4-FFF2-40B4-BE49-F238E27FC236}">
                <a16:creationId xmlns:a16="http://schemas.microsoft.com/office/drawing/2014/main" id="{96BC28C5-087D-E913-CAF4-7F50B2F216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80" y="5448662"/>
            <a:ext cx="1506287" cy="1262717"/>
          </a:xfrm>
          <a:prstGeom prst="rect">
            <a:avLst/>
          </a:prstGeom>
        </p:spPr>
      </p:pic>
      <p:pic>
        <p:nvPicPr>
          <p:cNvPr id="17" name="Picture 16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35B4122-A0B7-F784-C80D-1FC159FB84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881" y="914400"/>
            <a:ext cx="1592146" cy="1334693"/>
          </a:xfrm>
          <a:prstGeom prst="rect">
            <a:avLst/>
          </a:prstGeom>
        </p:spPr>
      </p:pic>
      <p:pic>
        <p:nvPicPr>
          <p:cNvPr id="18" name="Picture 17" descr="A person in a blue and white shirt&#10;&#10;Description automatically generated">
            <a:extLst>
              <a:ext uri="{FF2B5EF4-FFF2-40B4-BE49-F238E27FC236}">
                <a16:creationId xmlns:a16="http://schemas.microsoft.com/office/drawing/2014/main" id="{15B51E80-A5FC-F903-D042-B40919DBE2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33" y="2427364"/>
            <a:ext cx="1503693" cy="1260543"/>
          </a:xfrm>
          <a:prstGeom prst="rect">
            <a:avLst/>
          </a:prstGeom>
        </p:spPr>
      </p:pic>
      <p:pic>
        <p:nvPicPr>
          <p:cNvPr id="19" name="Picture 18" descr="A person in a blue shirt&#10;&#10;Description automatically generated">
            <a:extLst>
              <a:ext uri="{FF2B5EF4-FFF2-40B4-BE49-F238E27FC236}">
                <a16:creationId xmlns:a16="http://schemas.microsoft.com/office/drawing/2014/main" id="{BD1E475D-9DC4-66B8-6863-710F104C11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6" y="4001049"/>
            <a:ext cx="1526257" cy="1279458"/>
          </a:xfrm>
          <a:prstGeom prst="rect">
            <a:avLst/>
          </a:prstGeom>
        </p:spPr>
      </p:pic>
      <p:pic>
        <p:nvPicPr>
          <p:cNvPr id="20" name="Picture 19" descr="A blue and white flyer with a person's face&#10;&#10;Description automatically generated">
            <a:extLst>
              <a:ext uri="{FF2B5EF4-FFF2-40B4-BE49-F238E27FC236}">
                <a16:creationId xmlns:a16="http://schemas.microsoft.com/office/drawing/2014/main" id="{B3E7C25A-667F-7309-6F66-745743D0E7D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24" y="1058938"/>
            <a:ext cx="1435371" cy="1203268"/>
          </a:xfrm>
          <a:prstGeom prst="rect">
            <a:avLst/>
          </a:prstGeom>
        </p:spPr>
      </p:pic>
      <p:pic>
        <p:nvPicPr>
          <p:cNvPr id="21" name="Picture 20" descr="A person with a mustache and a blue and white background&#10;&#10;Description automatically generated">
            <a:extLst>
              <a:ext uri="{FF2B5EF4-FFF2-40B4-BE49-F238E27FC236}">
                <a16:creationId xmlns:a16="http://schemas.microsoft.com/office/drawing/2014/main" id="{65432D9C-AF14-EF37-1820-0992312111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18" y="1018261"/>
            <a:ext cx="1453618" cy="1218565"/>
          </a:xfrm>
          <a:prstGeom prst="rect">
            <a:avLst/>
          </a:prstGeom>
        </p:spPr>
      </p:pic>
      <p:pic>
        <p:nvPicPr>
          <p:cNvPr id="22" name="Picture 21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328D740F-D66E-DCBC-9103-82B284A1129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83" y="5492812"/>
            <a:ext cx="1519388" cy="1273699"/>
          </a:xfrm>
          <a:prstGeom prst="rect">
            <a:avLst/>
          </a:prstGeom>
        </p:spPr>
      </p:pic>
      <p:pic>
        <p:nvPicPr>
          <p:cNvPr id="23" name="Picture 22" descr="A blue and white cover with a person's face&#10;&#10;Description automatically generated">
            <a:extLst>
              <a:ext uri="{FF2B5EF4-FFF2-40B4-BE49-F238E27FC236}">
                <a16:creationId xmlns:a16="http://schemas.microsoft.com/office/drawing/2014/main" id="{79BDF679-49EE-36DB-4C08-833EE34AAD4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78" y="3979170"/>
            <a:ext cx="1546272" cy="1296237"/>
          </a:xfrm>
          <a:prstGeom prst="rect">
            <a:avLst/>
          </a:prstGeom>
        </p:spPr>
      </p:pic>
      <p:pic>
        <p:nvPicPr>
          <p:cNvPr id="24" name="Picture 23" descr="A person in a blue shirt&#10;&#10;Description automatically generated">
            <a:extLst>
              <a:ext uri="{FF2B5EF4-FFF2-40B4-BE49-F238E27FC236}">
                <a16:creationId xmlns:a16="http://schemas.microsoft.com/office/drawing/2014/main" id="{5C5DDA2F-4A8C-7CEB-AD0C-C6F57664318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6" y="2407417"/>
            <a:ext cx="1728233" cy="1448774"/>
          </a:xfrm>
          <a:prstGeom prst="rect">
            <a:avLst/>
          </a:prstGeom>
        </p:spPr>
      </p:pic>
      <p:pic>
        <p:nvPicPr>
          <p:cNvPr id="25" name="Picture 24" descr="A person in a tie&#10;&#10;Description automatically generated">
            <a:extLst>
              <a:ext uri="{FF2B5EF4-FFF2-40B4-BE49-F238E27FC236}">
                <a16:creationId xmlns:a16="http://schemas.microsoft.com/office/drawing/2014/main" id="{CBDA15E0-691E-C621-927D-0FEDBFFAE1B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32" y="3963166"/>
            <a:ext cx="1609083" cy="1348891"/>
          </a:xfrm>
          <a:prstGeom prst="rect">
            <a:avLst/>
          </a:prstGeom>
        </p:spPr>
      </p:pic>
      <p:pic>
        <p:nvPicPr>
          <p:cNvPr id="26" name="Picture 25" descr="A blue and white flyer with a person&#10;&#10;Description automatically generated">
            <a:extLst>
              <a:ext uri="{FF2B5EF4-FFF2-40B4-BE49-F238E27FC236}">
                <a16:creationId xmlns:a16="http://schemas.microsoft.com/office/drawing/2014/main" id="{F9985793-058E-C2B4-40D6-0AAC793A756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820" y="2365406"/>
            <a:ext cx="1592147" cy="1334693"/>
          </a:xfrm>
          <a:prstGeom prst="rect">
            <a:avLst/>
          </a:prstGeom>
        </p:spPr>
      </p:pic>
      <p:pic>
        <p:nvPicPr>
          <p:cNvPr id="27" name="Picture 26" descr="A blue and white card with a person's face&#10;&#10;Description automatically generated">
            <a:extLst>
              <a:ext uri="{FF2B5EF4-FFF2-40B4-BE49-F238E27FC236}">
                <a16:creationId xmlns:a16="http://schemas.microsoft.com/office/drawing/2014/main" id="{DC0FFB8C-8BD2-E396-E75D-558BBFF4CB7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2" y="5500072"/>
            <a:ext cx="1506288" cy="12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January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2510720"/>
              </p:ext>
            </p:extLst>
          </p:nvPr>
        </p:nvGraphicFramePr>
        <p:xfrm>
          <a:off x="671122" y="1143000"/>
          <a:ext cx="10058400" cy="2743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Stefan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Avivson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Get traction and find your product market fit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 HLS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Meet the Homeland Security participants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214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Camren Simon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Mastering Metaphors in persuasive presentations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8" name="Picture 7" descr="A blue and white card with a blue and white logo&#10;&#10;Description automatically generated">
            <a:extLst>
              <a:ext uri="{FF2B5EF4-FFF2-40B4-BE49-F238E27FC236}">
                <a16:creationId xmlns:a16="http://schemas.microsoft.com/office/drawing/2014/main" id="{74B5CCF9-B84A-9975-74A0-F44E99CF2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343400"/>
            <a:ext cx="2490232" cy="2087556"/>
          </a:xfrm>
          <a:prstGeom prst="rect">
            <a:avLst/>
          </a:prstGeom>
        </p:spPr>
      </p:pic>
      <p:pic>
        <p:nvPicPr>
          <p:cNvPr id="11" name="Picture 10" descr="A poster with a person on it&#10;&#10;Description automatically generated">
            <a:extLst>
              <a:ext uri="{FF2B5EF4-FFF2-40B4-BE49-F238E27FC236}">
                <a16:creationId xmlns:a16="http://schemas.microsoft.com/office/drawing/2014/main" id="{D15474D7-C7BE-681A-878D-8A9787A0E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4269802"/>
            <a:ext cx="2490232" cy="2087556"/>
          </a:xfrm>
          <a:prstGeom prst="rect">
            <a:avLst/>
          </a:prstGeom>
        </p:spPr>
      </p:pic>
      <p:pic>
        <p:nvPicPr>
          <p:cNvPr id="13" name="Picture 12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A7C2AF65-4551-8003-352A-9DDADD642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14" y="4305853"/>
            <a:ext cx="2490232" cy="20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February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0189856"/>
              </p:ext>
            </p:extLst>
          </p:nvPr>
        </p:nvGraphicFramePr>
        <p:xfrm>
          <a:off x="671122" y="914400"/>
          <a:ext cx="10058400" cy="33895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Ben Wiener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only thing that matters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Maya Houri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Experience live the light festival in Copenhagen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Ori Lea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Personal vs branding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David Fridman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Music-Tech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9073430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4" name="Picture 3" descr="A blue and white background with a person in a suit&#10;&#10;Description automatically generated">
            <a:extLst>
              <a:ext uri="{FF2B5EF4-FFF2-40B4-BE49-F238E27FC236}">
                <a16:creationId xmlns:a16="http://schemas.microsoft.com/office/drawing/2014/main" id="{9CC127D7-EE00-9CBC-1FFD-FBA91D4A8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24" y="4542918"/>
            <a:ext cx="2631952" cy="2206360"/>
          </a:xfrm>
          <a:prstGeom prst="rect">
            <a:avLst/>
          </a:prstGeom>
        </p:spPr>
      </p:pic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E9C6C0F5-091F-8B62-690A-03791612E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22" y="4549534"/>
            <a:ext cx="2631952" cy="2206360"/>
          </a:xfrm>
          <a:prstGeom prst="rect">
            <a:avLst/>
          </a:prstGeom>
        </p:spPr>
      </p:pic>
      <p:pic>
        <p:nvPicPr>
          <p:cNvPr id="10" name="Picture 9" descr="A person with purple hair and blue and white background&#10;&#10;Description automatically generated">
            <a:extLst>
              <a:ext uri="{FF2B5EF4-FFF2-40B4-BE49-F238E27FC236}">
                <a16:creationId xmlns:a16="http://schemas.microsoft.com/office/drawing/2014/main" id="{A8C6C5A4-9B2F-535F-B3BF-D2B983326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4549534"/>
            <a:ext cx="2624060" cy="2199744"/>
          </a:xfrm>
          <a:prstGeom prst="rect">
            <a:avLst/>
          </a:prstGeom>
        </p:spPr>
      </p:pic>
      <p:pic>
        <p:nvPicPr>
          <p:cNvPr id="12" name="Picture 11" descr="A blue and white flyer with a person's face&#10;&#10;Description automatically generated">
            <a:extLst>
              <a:ext uri="{FF2B5EF4-FFF2-40B4-BE49-F238E27FC236}">
                <a16:creationId xmlns:a16="http://schemas.microsoft.com/office/drawing/2014/main" id="{F76ABB2F-E1BC-64D6-EF7B-AE30F2F914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2" y="4549534"/>
            <a:ext cx="2624060" cy="21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March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4139781"/>
              </p:ext>
            </p:extLst>
          </p:nvPr>
        </p:nvGraphicFramePr>
        <p:xfrm>
          <a:off x="671122" y="1143000"/>
          <a:ext cx="10058400" cy="2743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Darie Ofek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Winning the stock battle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MI FinTech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Meet the FinTech participants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181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Leonard Lane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Business growth strategies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4" name="Picture 3" descr="A blue and white card with a person's head&#10;&#10;Description automatically generated">
            <a:extLst>
              <a:ext uri="{FF2B5EF4-FFF2-40B4-BE49-F238E27FC236}">
                <a16:creationId xmlns:a16="http://schemas.microsoft.com/office/drawing/2014/main" id="{52AD8814-6F84-50D9-2B46-BD222FAD9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04" y="4494362"/>
            <a:ext cx="2457609" cy="2060208"/>
          </a:xfrm>
          <a:prstGeom prst="rect">
            <a:avLst/>
          </a:prstGeom>
        </p:spPr>
      </p:pic>
      <p:pic>
        <p:nvPicPr>
          <p:cNvPr id="7" name="Picture 6" descr="A blue and white flyer with a person's face&#10;&#10;Description automatically generated">
            <a:extLst>
              <a:ext uri="{FF2B5EF4-FFF2-40B4-BE49-F238E27FC236}">
                <a16:creationId xmlns:a16="http://schemas.microsoft.com/office/drawing/2014/main" id="{56F4BEA5-B17C-B6F2-3D45-E641BCFC7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36" y="4435895"/>
            <a:ext cx="2552504" cy="2139759"/>
          </a:xfrm>
          <a:prstGeom prst="rect">
            <a:avLst/>
          </a:prstGeom>
        </p:spPr>
      </p:pic>
      <p:pic>
        <p:nvPicPr>
          <p:cNvPr id="11" name="Picture 10" descr="A white and blue flyer with text&#10;&#10;Description automatically generated">
            <a:extLst>
              <a:ext uri="{FF2B5EF4-FFF2-40B4-BE49-F238E27FC236}">
                <a16:creationId xmlns:a16="http://schemas.microsoft.com/office/drawing/2014/main" id="{ACB363C0-42EF-F354-331F-A7F6FCEA7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5" y="4398996"/>
            <a:ext cx="2640540" cy="22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April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1640145"/>
              </p:ext>
            </p:extLst>
          </p:nvPr>
        </p:nvGraphicFramePr>
        <p:xfrm>
          <a:off x="671122" y="1143000"/>
          <a:ext cx="10058400" cy="20968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Feyzi Fatehi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Updating your SaaS operation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Jude Barak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How to choose the right investor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168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5" name="Picture 4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54CF9077-8732-D400-C341-3486CE9C6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4291654"/>
            <a:ext cx="2642632" cy="2215313"/>
          </a:xfrm>
          <a:prstGeom prst="rect">
            <a:avLst/>
          </a:prstGeom>
        </p:spPr>
      </p:pic>
      <p:pic>
        <p:nvPicPr>
          <p:cNvPr id="10" name="Picture 9" descr="A white and blue cover with a person&#10;&#10;Description automatically generated">
            <a:extLst>
              <a:ext uri="{FF2B5EF4-FFF2-40B4-BE49-F238E27FC236}">
                <a16:creationId xmlns:a16="http://schemas.microsoft.com/office/drawing/2014/main" id="{D8314724-9AD8-B756-AB2F-33091C555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4291654"/>
            <a:ext cx="2642632" cy="22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May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4236642"/>
              </p:ext>
            </p:extLst>
          </p:nvPr>
        </p:nvGraphicFramePr>
        <p:xfrm>
          <a:off x="671122" y="1143000"/>
          <a:ext cx="10058400" cy="2743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Don Thomas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Becoming an Astronaut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Doron Malka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“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Brandcebo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”, The placebo effect of brand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174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Oded Rahav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Dead sea guardians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173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4" name="Picture 3" descr="A person in a suit and a flag&#10;&#10;Description automatically generated">
            <a:extLst>
              <a:ext uri="{FF2B5EF4-FFF2-40B4-BE49-F238E27FC236}">
                <a16:creationId xmlns:a16="http://schemas.microsoft.com/office/drawing/2014/main" id="{F5927D27-7F6E-9308-AF74-86ADC4564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4182921"/>
            <a:ext cx="2545157" cy="2133600"/>
          </a:xfrm>
          <a:prstGeom prst="rect">
            <a:avLst/>
          </a:prstGeom>
        </p:spPr>
      </p:pic>
      <p:pic>
        <p:nvPicPr>
          <p:cNvPr id="7" name="Picture 6" descr="A person in a blue and white shirt&#10;&#10;Description automatically generated">
            <a:extLst>
              <a:ext uri="{FF2B5EF4-FFF2-40B4-BE49-F238E27FC236}">
                <a16:creationId xmlns:a16="http://schemas.microsoft.com/office/drawing/2014/main" id="{175E9EA1-780B-E2C7-F346-AB43A9511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28" y="4158479"/>
            <a:ext cx="2570493" cy="2154839"/>
          </a:xfrm>
          <a:prstGeom prst="rect">
            <a:avLst/>
          </a:prstGeom>
        </p:spPr>
      </p:pic>
      <p:pic>
        <p:nvPicPr>
          <p:cNvPr id="12" name="Picture 11" descr="A person in a blue shirt&#10;&#10;Description automatically generated">
            <a:extLst>
              <a:ext uri="{FF2B5EF4-FFF2-40B4-BE49-F238E27FC236}">
                <a16:creationId xmlns:a16="http://schemas.microsoft.com/office/drawing/2014/main" id="{B298E72A-12CA-74AE-B4B0-653BD0501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7" y="4151290"/>
            <a:ext cx="2545158" cy="2133601"/>
          </a:xfrm>
          <a:prstGeom prst="rect">
            <a:avLst/>
          </a:prstGeom>
        </p:spPr>
      </p:pic>
      <p:pic>
        <p:nvPicPr>
          <p:cNvPr id="14" name="Picture 13" descr="A person in a blue and white shirt&#10;&#10;Description automatically generated">
            <a:extLst>
              <a:ext uri="{FF2B5EF4-FFF2-40B4-BE49-F238E27FC236}">
                <a16:creationId xmlns:a16="http://schemas.microsoft.com/office/drawing/2014/main" id="{84B1606A-A742-F332-C54B-C647AFD89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4161682"/>
            <a:ext cx="2570493" cy="2154839"/>
          </a:xfrm>
          <a:prstGeom prst="rect">
            <a:avLst/>
          </a:prstGeom>
        </p:spPr>
      </p:pic>
      <p:pic>
        <p:nvPicPr>
          <p:cNvPr id="15" name="Picture 14" descr="A person in a blue shirt&#10;&#10;Description automatically generated">
            <a:extLst>
              <a:ext uri="{FF2B5EF4-FFF2-40B4-BE49-F238E27FC236}">
                <a16:creationId xmlns:a16="http://schemas.microsoft.com/office/drawing/2014/main" id="{19CB364A-2777-3BC5-39B6-4A54D038D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1" y="4154493"/>
            <a:ext cx="2545158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June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6519753"/>
              </p:ext>
            </p:extLst>
          </p:nvPr>
        </p:nvGraphicFramePr>
        <p:xfrm>
          <a:off x="671122" y="1143000"/>
          <a:ext cx="10058400" cy="20968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9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Ruban Kanapathippillai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Scaling your product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Hilla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Srour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Crypto and NFT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4" name="Picture 3" descr="A blue and white flyer with a person's face&#10;&#10;Description automatically generated">
            <a:extLst>
              <a:ext uri="{FF2B5EF4-FFF2-40B4-BE49-F238E27FC236}">
                <a16:creationId xmlns:a16="http://schemas.microsoft.com/office/drawing/2014/main" id="{DE365F5A-0965-A5FA-2FEC-90B76804B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3962400"/>
            <a:ext cx="2639924" cy="2213043"/>
          </a:xfrm>
          <a:prstGeom prst="rect">
            <a:avLst/>
          </a:prstGeom>
        </p:spPr>
      </p:pic>
      <p:pic>
        <p:nvPicPr>
          <p:cNvPr id="8" name="Picture 7" descr="A person with a mustache and a blue and white background&#10;&#10;Description automatically generated">
            <a:extLst>
              <a:ext uri="{FF2B5EF4-FFF2-40B4-BE49-F238E27FC236}">
                <a16:creationId xmlns:a16="http://schemas.microsoft.com/office/drawing/2014/main" id="{0FBBA374-18BB-5BC8-60D1-BC407D04F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3962400"/>
            <a:ext cx="2639925" cy="22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722"/>
            <a:ext cx="9144001" cy="762000"/>
          </a:xfrm>
        </p:spPr>
        <p:txBody>
          <a:bodyPr/>
          <a:lstStyle/>
          <a:p>
            <a:r>
              <a:rPr lang="en-US" dirty="0"/>
              <a:t>July 2023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4166772"/>
              </p:ext>
            </p:extLst>
          </p:nvPr>
        </p:nvGraphicFramePr>
        <p:xfrm>
          <a:off x="671122" y="1143000"/>
          <a:ext cx="10058400" cy="2816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13023044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7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Meet the MT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Food-Tech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Niv Aharoni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Coffee workshop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Fred Haney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Fundable Starup:  How Disruptive Companies Attract Capital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6EDD3894-831C-BB6A-5635-57388E78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25" y="35560"/>
            <a:ext cx="1143000" cy="982701"/>
          </a:xfrm>
          <a:prstGeom prst="rect">
            <a:avLst/>
          </a:prstGeom>
        </p:spPr>
      </p:pic>
      <p:pic>
        <p:nvPicPr>
          <p:cNvPr id="4" name="Picture 3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9C8C2866-A38D-66A7-AC1C-2C5D74CE4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22" y="4231886"/>
            <a:ext cx="2485555" cy="2083635"/>
          </a:xfrm>
          <a:prstGeom prst="rect">
            <a:avLst/>
          </a:prstGeom>
        </p:spPr>
      </p:pic>
      <p:pic>
        <p:nvPicPr>
          <p:cNvPr id="7" name="Picture 6" descr="A blue and white cover with a person's face&#10;&#10;Description automatically generated">
            <a:extLst>
              <a:ext uri="{FF2B5EF4-FFF2-40B4-BE49-F238E27FC236}">
                <a16:creationId xmlns:a16="http://schemas.microsoft.com/office/drawing/2014/main" id="{2C99D1B4-6EA1-5104-2B90-6D54B6DA0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4231886"/>
            <a:ext cx="2542063" cy="2131006"/>
          </a:xfrm>
          <a:prstGeom prst="rect">
            <a:avLst/>
          </a:prstGeom>
        </p:spPr>
      </p:pic>
      <p:pic>
        <p:nvPicPr>
          <p:cNvPr id="10" name="Picture 9" descr="A person in a blue shirt&#10;&#10;Description automatically generated">
            <a:extLst>
              <a:ext uri="{FF2B5EF4-FFF2-40B4-BE49-F238E27FC236}">
                <a16:creationId xmlns:a16="http://schemas.microsoft.com/office/drawing/2014/main" id="{860447CA-3F8C-FA38-E793-662050194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1" y="4231886"/>
            <a:ext cx="2569505" cy="21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5424</TotalTime>
  <Words>292</Words>
  <Application>Microsoft Office PowerPoint</Application>
  <PresentationFormat>Custom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Corbel</vt:lpstr>
      <vt:lpstr>Digital Blue Tunnel 16x9</vt:lpstr>
      <vt:lpstr>Merage Talks 2023</vt:lpstr>
      <vt:lpstr>PowerPoint Presentation</vt:lpstr>
      <vt:lpstr>January 2023</vt:lpstr>
      <vt:lpstr>February 2023</vt:lpstr>
      <vt:lpstr>March 2023</vt:lpstr>
      <vt:lpstr>April 2023</vt:lpstr>
      <vt:lpstr>May 2023</vt:lpstr>
      <vt:lpstr>June 2023</vt:lpstr>
      <vt:lpstr>July 2023</vt:lpstr>
      <vt:lpstr>August 2023</vt:lpstr>
      <vt:lpstr>September 2023</vt:lpstr>
      <vt:lpstr>Oct/Nov/Dec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Merage Talks 2023</dc:title>
  <dc:creator>Eli Tiomkin</dc:creator>
  <cp:lastModifiedBy>Merage Institute Executive Assistant</cp:lastModifiedBy>
  <cp:revision>9</cp:revision>
  <dcterms:created xsi:type="dcterms:W3CDTF">2023-08-18T22:17:50Z</dcterms:created>
  <dcterms:modified xsi:type="dcterms:W3CDTF">2024-01-05T23:31:30Z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40e5dadf-c856-4cf4-96d2-12ded258c079_Enabled">
    <vt:lpwstr>true</vt:lpwstr>
  </property>
  <property fmtid="{D5CDD505-2E9C-101B-9397-08002B2CF9AE}" pid="9" name="MSIP_Label_40e5dadf-c856-4cf4-96d2-12ded258c079_SetDate">
    <vt:lpwstr>2023-08-18T22:19:03Z</vt:lpwstr>
  </property>
  <property fmtid="{D5CDD505-2E9C-101B-9397-08002B2CF9AE}" pid="10" name="MSIP_Label_40e5dadf-c856-4cf4-96d2-12ded258c079_Method">
    <vt:lpwstr>Standard</vt:lpwstr>
  </property>
  <property fmtid="{D5CDD505-2E9C-101B-9397-08002B2CF9AE}" pid="11" name="MSIP_Label_40e5dadf-c856-4cf4-96d2-12ded258c079_Name">
    <vt:lpwstr>defa4170-0d19-0005-0004-bc88714345d2</vt:lpwstr>
  </property>
  <property fmtid="{D5CDD505-2E9C-101B-9397-08002B2CF9AE}" pid="12" name="MSIP_Label_40e5dadf-c856-4cf4-96d2-12ded258c079_SiteId">
    <vt:lpwstr>37793834-b449-4fb8-87f7-cdc0ac7ab5d2</vt:lpwstr>
  </property>
  <property fmtid="{D5CDD505-2E9C-101B-9397-08002B2CF9AE}" pid="13" name="MSIP_Label_40e5dadf-c856-4cf4-96d2-12ded258c079_ActionId">
    <vt:lpwstr>2a521dc0-e345-40bc-8972-911271962c8c</vt:lpwstr>
  </property>
  <property fmtid="{D5CDD505-2E9C-101B-9397-08002B2CF9AE}" pid="14" name="MSIP_Label_40e5dadf-c856-4cf4-96d2-12ded258c079_ContentBits">
    <vt:lpwstr>0</vt:lpwstr>
  </property>
</Properties>
</file>